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1" r:id="rId3"/>
    <p:sldId id="272" r:id="rId4"/>
    <p:sldId id="262" r:id="rId5"/>
    <p:sldId id="265" r:id="rId6"/>
    <p:sldId id="266" r:id="rId7"/>
    <p:sldId id="275" r:id="rId8"/>
    <p:sldId id="276" r:id="rId9"/>
    <p:sldId id="277" r:id="rId10"/>
    <p:sldId id="263" r:id="rId11"/>
    <p:sldId id="278"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60000" autoAdjust="0"/>
  </p:normalViewPr>
  <p:slideViewPr>
    <p:cSldViewPr>
      <p:cViewPr varScale="1">
        <p:scale>
          <a:sx n="53" d="100"/>
          <a:sy n="53" d="100"/>
        </p:scale>
        <p:origin x="-1920" y="-112"/>
      </p:cViewPr>
      <p:guideLst>
        <p:guide orient="horz" pos="2160"/>
        <p:guide pos="3839"/>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4/17/16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4/17/16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If your student</a:t>
            </a:r>
            <a:r>
              <a:rPr lang="en-US" baseline="0" dirty="0" smtClean="0"/>
              <a:t> is working on a Texas-specific controversy, they may opt to use a news-paper specific database (e.g., access the Houston Chronicle through UT’s library website) or, if it’s current, go directly to a newspaper’s website (e.g., the Texas Tribune, which puts together resources on a particular issue in a really easy-to-use format) </a:t>
            </a:r>
          </a:p>
          <a:p>
            <a:pPr marL="228600" indent="-228600">
              <a:buAutoNum type="arabicParenR"/>
            </a:pPr>
            <a:r>
              <a:rPr lang="en-US" baseline="0" dirty="0" smtClean="0"/>
              <a:t>You don’t need a plug-in to create or share tours, but the if you want your tour to be extra cool you’ll want to plug in (the tour we’ll show you today does not involve a plug in)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3</a:t>
            </a:fld>
            <a:endParaRPr lang="uk-UA"/>
          </a:p>
        </p:txBody>
      </p:sp>
    </p:spTree>
    <p:extLst>
      <p:ext uri="{BB962C8B-B14F-4D97-AF65-F5344CB8AC3E}">
        <p14:creationId xmlns:p14="http://schemas.microsoft.com/office/powerpoint/2010/main" val="375435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probably a lesson already built-in</a:t>
            </a:r>
            <a:r>
              <a:rPr lang="en-US" baseline="0" dirty="0" smtClean="0"/>
              <a:t> to your 306 or 309 schedule </a:t>
            </a:r>
            <a:endParaRPr lang="en-US"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Google Tours was </a:t>
            </a:r>
            <a:r>
              <a:rPr lang="en-US" sz="1200" kern="1200" dirty="0" smtClean="0">
                <a:solidFill>
                  <a:schemeClr val="tx1">
                    <a:lumMod val="50000"/>
                  </a:schemeClr>
                </a:solidFill>
                <a:latin typeface="+mn-lt"/>
                <a:ea typeface="+mn-ea"/>
                <a:cs typeface="+mn-cs"/>
              </a:rPr>
              <a:t>originally “created to give veterans a way to record all the places that military service has taken them, and preserve their stories and memories as a legacy for their families.” Recently Google</a:t>
            </a:r>
            <a:r>
              <a:rPr lang="en-US" sz="1200" kern="1200" baseline="0" dirty="0" smtClean="0">
                <a:solidFill>
                  <a:schemeClr val="tx1">
                    <a:lumMod val="50000"/>
                  </a:schemeClr>
                </a:solidFill>
                <a:latin typeface="+mn-lt"/>
                <a:ea typeface="+mn-ea"/>
                <a:cs typeface="+mn-cs"/>
              </a:rPr>
              <a:t> </a:t>
            </a:r>
            <a:r>
              <a:rPr lang="en-US" sz="1200" kern="1200" dirty="0" smtClean="0">
                <a:solidFill>
                  <a:schemeClr val="tx1">
                    <a:lumMod val="50000"/>
                  </a:schemeClr>
                </a:solidFill>
                <a:latin typeface="+mn-lt"/>
                <a:ea typeface="+mn-ea"/>
                <a:cs typeface="+mn-cs"/>
              </a:rPr>
              <a:t>“thought it could be a useful tool for anyone with a story to tell” and  “made it available to everyone.”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lumMod val="50000"/>
                  </a:schemeClr>
                </a:solidFill>
                <a:latin typeface="+mn-lt"/>
                <a:ea typeface="+mn-ea"/>
                <a:cs typeface="+mn-cs"/>
              </a:rPr>
              <a:t>If you have a Google Earth plug-in, you’ll have access to some additional features (for example: 3d), but it’s not necessary. The example we’ll show you today was made without the </a:t>
            </a:r>
            <a:r>
              <a:rPr lang="en-US" sz="1200" kern="1200" baseline="0" dirty="0" err="1" smtClean="0">
                <a:solidFill>
                  <a:schemeClr val="tx1">
                    <a:lumMod val="50000"/>
                  </a:schemeClr>
                </a:solidFill>
                <a:latin typeface="+mn-lt"/>
                <a:ea typeface="+mn-ea"/>
                <a:cs typeface="+mn-cs"/>
              </a:rPr>
              <a:t>google</a:t>
            </a:r>
            <a:r>
              <a:rPr lang="en-US" sz="1200" kern="1200" baseline="0" dirty="0" smtClean="0">
                <a:solidFill>
                  <a:schemeClr val="tx1">
                    <a:lumMod val="50000"/>
                  </a:schemeClr>
                </a:solidFill>
                <a:latin typeface="+mn-lt"/>
                <a:ea typeface="+mn-ea"/>
                <a:cs typeface="+mn-cs"/>
              </a:rPr>
              <a:t> earth plug in. </a:t>
            </a: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your students can use Power Point (and they can) this is super easy. You add spots on the map as you go (like “new slides”), shuffle around the side tiles when to change the order, etc. </a:t>
            </a: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makes it really easy for students to keep and present their sources so that this map is something they can refer back to all semester </a:t>
            </a: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Share like you would a </a:t>
            </a:r>
            <a:r>
              <a:rPr lang="en-US" baseline="0" dirty="0" err="1" smtClean="0"/>
              <a:t>google</a:t>
            </a:r>
            <a:r>
              <a:rPr lang="en-US" baseline="0" dirty="0" smtClean="0"/>
              <a:t> doc </a:t>
            </a: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Rhiannon made a tour</a:t>
            </a:r>
            <a:r>
              <a:rPr lang="en-US" baseline="0" dirty="0" smtClean="0"/>
              <a:t> on campus carry (a controversy we expect to see a lot of student write about next year) </a:t>
            </a:r>
            <a:r>
              <a:rPr lang="en-US" dirty="0" smtClean="0"/>
              <a:t>to give</a:t>
            </a:r>
            <a:r>
              <a:rPr lang="en-US" baseline="0" dirty="0" smtClean="0"/>
              <a:t> you a sense of how this should work, any and all glitches are Rhiannon’s fault: https://</a:t>
            </a:r>
            <a:r>
              <a:rPr lang="en-US" baseline="0" dirty="0" err="1" smtClean="0"/>
              <a:t>tourbuilder.withgoogle.com</a:t>
            </a:r>
            <a:r>
              <a:rPr lang="en-US" baseline="0" dirty="0" smtClean="0"/>
              <a:t>/</a:t>
            </a:r>
            <a:r>
              <a:rPr lang="en-US" baseline="0" dirty="0" err="1" smtClean="0"/>
              <a:t>builder#play</a:t>
            </a:r>
            <a:r>
              <a:rPr lang="en-US" baseline="0" dirty="0" smtClean="0"/>
              <a:t>/ahJzfmd3ZWItdG91cmJ1aWxkZXJyEQsSBFRvdXIYgICAp5-gpgsM</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10</a:t>
            </a:fld>
            <a:endParaRPr lang="uk-UA"/>
          </a:p>
        </p:txBody>
      </p:sp>
    </p:spTree>
    <p:extLst>
      <p:ext uri="{BB962C8B-B14F-4D97-AF65-F5344CB8AC3E}">
        <p14:creationId xmlns:p14="http://schemas.microsoft.com/office/powerpoint/2010/main" val="246091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You could assign</a:t>
            </a:r>
            <a:r>
              <a:rPr lang="en-US" baseline="0" dirty="0" smtClean="0"/>
              <a:t> this as a research summary or in or out of class pre-paper 1 activity; </a:t>
            </a:r>
          </a:p>
          <a:p>
            <a:pPr marL="228600" indent="-228600">
              <a:buAutoNum type="arabicParenR"/>
            </a:pPr>
            <a:r>
              <a:rPr lang="en-US" baseline="0" dirty="0" smtClean="0"/>
              <a:t>if you do this as a in-class activity: consider making it pass/fail, holding the c-level as the standard for passing </a:t>
            </a:r>
          </a:p>
          <a:p>
            <a:pPr marL="228600" indent="-228600">
              <a:buAutoNum type="arabicParenR"/>
            </a:pPr>
            <a:r>
              <a:rPr lang="en-US" baseline="0" dirty="0" smtClean="0"/>
              <a:t>if your students are presenting as part of their final paper, consider giving them a chance to practice that skill and present their tour that way they can get a sense of your presentation feedback early on in the semester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We mention “gaps” here, here’s an example: for a controversy involving Planned Parenthoods in TX, neglecting to include </a:t>
            </a:r>
            <a:r>
              <a:rPr lang="en-US" sz="1200" kern="1200" dirty="0" smtClean="0">
                <a:solidFill>
                  <a:schemeClr val="tx1">
                    <a:lumMod val="50000"/>
                  </a:schemeClr>
                </a:solidFill>
                <a:latin typeface="+mn-lt"/>
                <a:ea typeface="+mn-ea"/>
                <a:cs typeface="+mn-cs"/>
              </a:rPr>
              <a:t>House Bill 2 (HB2) </a:t>
            </a:r>
            <a:r>
              <a:rPr lang="en-US" sz="1200" kern="1200" baseline="0" dirty="0" smtClean="0">
                <a:solidFill>
                  <a:schemeClr val="tx1">
                    <a:lumMod val="50000"/>
                  </a:schemeClr>
                </a:solidFill>
                <a:latin typeface="+mn-lt"/>
                <a:ea typeface="+mn-ea"/>
                <a:cs typeface="+mn-cs"/>
              </a:rPr>
              <a:t>or Whole Women’s Health vs. </a:t>
            </a:r>
            <a:r>
              <a:rPr lang="en-US" sz="1200" kern="1200" baseline="0" dirty="0" err="1" smtClean="0">
                <a:solidFill>
                  <a:schemeClr val="tx1">
                    <a:lumMod val="50000"/>
                  </a:schemeClr>
                </a:solidFill>
                <a:latin typeface="+mn-lt"/>
                <a:ea typeface="+mn-ea"/>
                <a:cs typeface="+mn-cs"/>
              </a:rPr>
              <a:t>Hellerstedt</a:t>
            </a:r>
            <a:r>
              <a:rPr lang="en-US" sz="1200" kern="1200" baseline="0" dirty="0" smtClean="0">
                <a:solidFill>
                  <a:schemeClr val="tx1">
                    <a:lumMod val="50000"/>
                  </a:schemeClr>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uk-UA" smtClean="0"/>
              <a:t>11</a:t>
            </a:fld>
            <a:endParaRPr lang="uk-UA"/>
          </a:p>
        </p:txBody>
      </p:sp>
    </p:spTree>
    <p:extLst>
      <p:ext uri="{BB962C8B-B14F-4D97-AF65-F5344CB8AC3E}">
        <p14:creationId xmlns:p14="http://schemas.microsoft.com/office/powerpoint/2010/main" val="184741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title="World map"/>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a:t>Click to edit Master title style</a:t>
            </a: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DF33987-6305-4E2A-BF18-EF013ECE927B}" type="datetimeFigureOut">
              <a:rPr lang="en-US"/>
              <a:t>4/17/16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a:t>Click to edit Master title style</a:t>
            </a: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DF33987-6305-4E2A-BF18-EF013ECE927B}" type="datetimeFigureOut">
              <a:rPr lang="en-US"/>
              <a:t>4/17/16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EDF33987-6305-4E2A-BF18-EF013ECE927B}" type="datetimeFigureOut">
              <a:rPr lang="en-US"/>
              <a:t>4/17/16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a:t>Click to edit Master title style</a:t>
            </a: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4/17/16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EDF33987-6305-4E2A-BF18-EF013ECE927B}" type="datetimeFigureOut">
              <a:rPr lang="en-US"/>
              <a:t>4/17/16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EDF33987-6305-4E2A-BF18-EF013ECE927B}" type="datetimeFigureOut">
              <a:rPr lang="en-US"/>
              <a:t>4/17/16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EDF33987-6305-4E2A-BF18-EF013ECE927B}" type="datetimeFigureOut">
              <a:rPr lang="en-US"/>
              <a:t>4/17/16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4/17/16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a:t>Click to edit Master title style</a:t>
            </a: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4/17/16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a:t>Click to edit Master title style</a:t>
            </a: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4/17/16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4/17/16</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“mapping” the controversy </a:t>
            </a:r>
            <a:endParaRPr lang="en-US" dirty="0"/>
          </a:p>
        </p:txBody>
      </p:sp>
      <p:sp>
        <p:nvSpPr>
          <p:cNvPr id="3" name="Subtitle 2"/>
          <p:cNvSpPr>
            <a:spLocks noGrp="1"/>
          </p:cNvSpPr>
          <p:nvPr>
            <p:ph type="subTitle" idx="1"/>
          </p:nvPr>
        </p:nvSpPr>
        <p:spPr/>
        <p:txBody>
          <a:bodyPr/>
          <a:lstStyle/>
          <a:p>
            <a:r>
              <a:rPr lang="en-US" dirty="0" smtClean="0"/>
              <a:t>using locative media to visualize and present research </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04801"/>
            <a:ext cx="9753600" cy="762000"/>
          </a:xfrm>
        </p:spPr>
        <p:txBody>
          <a:bodyPr/>
          <a:lstStyle/>
          <a:p>
            <a:r>
              <a:rPr lang="en-US" dirty="0" smtClean="0"/>
              <a:t>Example artifact: Open carry</a:t>
            </a:r>
            <a:endParaRPr lang="en-US" dirty="0"/>
          </a:p>
        </p:txBody>
      </p:sp>
      <p:sp>
        <p:nvSpPr>
          <p:cNvPr id="3" name="Text Placeholder 2"/>
          <p:cNvSpPr>
            <a:spLocks noGrp="1"/>
          </p:cNvSpPr>
          <p:nvPr>
            <p:ph type="body" idx="1"/>
          </p:nvPr>
        </p:nvSpPr>
        <p:spPr>
          <a:xfrm>
            <a:off x="1217612" y="2971800"/>
            <a:ext cx="9753600" cy="1447800"/>
          </a:xfrm>
        </p:spPr>
        <p:txBody>
          <a:bodyPr/>
          <a:lstStyle/>
          <a:p>
            <a:endParaRPr lang="en-US" dirty="0"/>
          </a:p>
        </p:txBody>
      </p:sp>
      <p:pic>
        <p:nvPicPr>
          <p:cNvPr id="4" name="Picture 3" descr="GunsInsSchools-1_jpg_800x1000_q1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412" y="1295400"/>
            <a:ext cx="6175824" cy="4099203"/>
          </a:xfrm>
          <a:prstGeom prst="rect">
            <a:avLst/>
          </a:prstGeom>
        </p:spPr>
      </p:pic>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sz="half" idx="1"/>
          </p:nvPr>
        </p:nvSpPr>
        <p:spPr>
          <a:xfrm>
            <a:off x="1233278" y="1828800"/>
            <a:ext cx="9737933" cy="4343400"/>
          </a:xfrm>
        </p:spPr>
        <p:txBody>
          <a:bodyPr>
            <a:normAutofit lnSpcReduction="10000"/>
          </a:bodyPr>
          <a:lstStyle/>
          <a:p>
            <a:r>
              <a:rPr lang="en-US" dirty="0" smtClean="0"/>
              <a:t>C level: all fields complete, most sources linked, contains at least six data points, identifies some key players/events but contains more than one major gap, fails to represent more than one side of the issue, only uses one publication</a:t>
            </a:r>
          </a:p>
          <a:p>
            <a:r>
              <a:rPr lang="en-US" dirty="0" smtClean="0"/>
              <a:t>B level: </a:t>
            </a:r>
            <a:r>
              <a:rPr lang="en-US" dirty="0"/>
              <a:t>all fields complete</a:t>
            </a:r>
            <a:r>
              <a:rPr lang="en-US" dirty="0" smtClean="0"/>
              <a:t>, incorporates more than one publication, contains </a:t>
            </a:r>
            <a:r>
              <a:rPr lang="en-US" dirty="0"/>
              <a:t>at least </a:t>
            </a:r>
            <a:r>
              <a:rPr lang="en-US" dirty="0" smtClean="0"/>
              <a:t>eight data points, identifies most key players/events (one but not two gaps), </a:t>
            </a:r>
            <a:r>
              <a:rPr lang="en-US" dirty="0"/>
              <a:t>represents </a:t>
            </a:r>
            <a:r>
              <a:rPr lang="en-US" dirty="0" smtClean="0"/>
              <a:t>two </a:t>
            </a:r>
            <a:r>
              <a:rPr lang="en-US" dirty="0"/>
              <a:t>sides of the </a:t>
            </a:r>
            <a:r>
              <a:rPr lang="en-US" dirty="0" smtClean="0"/>
              <a:t>issue</a:t>
            </a:r>
          </a:p>
          <a:p>
            <a:r>
              <a:rPr lang="en-US" dirty="0" smtClean="0"/>
              <a:t>A level : all fields complete and sources credited, represents multiple sides of the issue, incorporates a variety of sources, no major gaps, </a:t>
            </a:r>
            <a:r>
              <a:rPr lang="en-US" dirty="0"/>
              <a:t>contains at least eight data </a:t>
            </a:r>
            <a:r>
              <a:rPr lang="en-US" dirty="0" smtClean="0"/>
              <a:t>points, represents more than two sides of the issue</a:t>
            </a:r>
            <a:endParaRPr lang="en-US" dirty="0"/>
          </a:p>
          <a:p>
            <a:endParaRPr lang="en-US" dirty="0"/>
          </a:p>
        </p:txBody>
      </p:sp>
    </p:spTree>
    <p:extLst>
      <p:ext uri="{BB962C8B-B14F-4D97-AF65-F5344CB8AC3E}">
        <p14:creationId xmlns:p14="http://schemas.microsoft.com/office/powerpoint/2010/main" val="256312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a:xfrm>
            <a:off x="1217614" y="1828800"/>
            <a:ext cx="5029198" cy="4495800"/>
          </a:xfrm>
        </p:spPr>
        <p:txBody>
          <a:bodyPr>
            <a:normAutofit/>
          </a:bodyPr>
          <a:lstStyle/>
          <a:p>
            <a:pPr marL="45720" indent="0">
              <a:buNone/>
            </a:pPr>
            <a:r>
              <a:rPr lang="en-US" sz="1800" dirty="0"/>
              <a:t>At the start of either Rhetoric 306 and 309, it’s crucial that students (1) determine if a topic corresponds to a current </a:t>
            </a:r>
            <a:r>
              <a:rPr lang="en-US" sz="1800" dirty="0" smtClean="0"/>
              <a:t>controversy and (</a:t>
            </a:r>
            <a:r>
              <a:rPr lang="en-US" sz="1800" dirty="0"/>
              <a:t>2) </a:t>
            </a:r>
            <a:r>
              <a:rPr lang="en-US" sz="1800" dirty="0" smtClean="0"/>
              <a:t>identify major players. This lesson plan helps students meet these course-specific goals, alongside these boarder goals: </a:t>
            </a:r>
          </a:p>
          <a:p>
            <a:r>
              <a:rPr lang="en-US" sz="1800" dirty="0" smtClean="0"/>
              <a:t>Locate</a:t>
            </a:r>
            <a:r>
              <a:rPr lang="en-US" sz="1800" dirty="0"/>
              <a:t>, evaluate, organize, and use research material collected from multiple sources, including </a:t>
            </a:r>
            <a:r>
              <a:rPr lang="en-US" sz="1800" dirty="0" smtClean="0"/>
              <a:t>library databases</a:t>
            </a:r>
          </a:p>
          <a:p>
            <a:r>
              <a:rPr lang="en-US" sz="1800" dirty="0" smtClean="0"/>
              <a:t>Use locative media to present research </a:t>
            </a:r>
            <a:endParaRPr lang="en-US" sz="1800" dirty="0" smtClean="0"/>
          </a:p>
          <a:p>
            <a:endParaRPr lang="en-US" sz="1800" dirty="0"/>
          </a:p>
        </p:txBody>
      </p:sp>
      <p:pic>
        <p:nvPicPr>
          <p:cNvPr id="4" name="Picture 3" descr="giph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812" y="1828800"/>
            <a:ext cx="4792041" cy="3505200"/>
          </a:xfrm>
          <a:prstGeom prst="rect">
            <a:avLst/>
          </a:prstGeom>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Tools </a:t>
            </a:r>
            <a:endParaRPr lang="en-US" dirty="0"/>
          </a:p>
        </p:txBody>
      </p:sp>
      <p:sp>
        <p:nvSpPr>
          <p:cNvPr id="3" name="Content Placeholder 2"/>
          <p:cNvSpPr>
            <a:spLocks noGrp="1"/>
          </p:cNvSpPr>
          <p:nvPr>
            <p:ph idx="1"/>
          </p:nvPr>
        </p:nvSpPr>
        <p:spPr>
          <a:xfrm>
            <a:off x="1217614" y="1828800"/>
            <a:ext cx="9753600" cy="2057400"/>
          </a:xfrm>
        </p:spPr>
        <p:txBody>
          <a:bodyPr>
            <a:normAutofit fontScale="62500" lnSpcReduction="20000"/>
          </a:bodyPr>
          <a:lstStyle/>
          <a:p>
            <a:r>
              <a:rPr lang="en-US" dirty="0" smtClean="0"/>
              <a:t>Google account (UT Mail account will work) </a:t>
            </a:r>
            <a:endParaRPr lang="en-US" dirty="0" smtClean="0"/>
          </a:p>
          <a:p>
            <a:r>
              <a:rPr lang="en-US" dirty="0" smtClean="0"/>
              <a:t>Computer </a:t>
            </a:r>
            <a:endParaRPr lang="en-US" dirty="0" smtClean="0"/>
          </a:p>
          <a:p>
            <a:r>
              <a:rPr lang="en-US" dirty="0" smtClean="0"/>
              <a:t>Access to research database(optional) </a:t>
            </a:r>
          </a:p>
          <a:p>
            <a:r>
              <a:rPr lang="en-US" dirty="0" smtClean="0"/>
              <a:t>1-2</a:t>
            </a:r>
            <a:r>
              <a:rPr lang="en-US" dirty="0" smtClean="0"/>
              <a:t> in-class work days (depending on if you require students to locate sources outside of class) </a:t>
            </a:r>
          </a:p>
          <a:p>
            <a:r>
              <a:rPr lang="en-US" dirty="0" smtClean="0"/>
              <a:t>Google Earth plug-in (optional) </a:t>
            </a:r>
            <a:endParaRPr lang="en-US" dirty="0" smtClean="0"/>
          </a:p>
        </p:txBody>
      </p:sp>
      <p:pic>
        <p:nvPicPr>
          <p:cNvPr id="4" name="Picture 3" descr="classroom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412" y="4343400"/>
            <a:ext cx="3124200" cy="2111959"/>
          </a:xfrm>
          <a:prstGeom prst="rect">
            <a:avLst/>
          </a:prstGeom>
        </p:spPr>
      </p:pic>
    </p:spTree>
    <p:extLst>
      <p:ext uri="{BB962C8B-B14F-4D97-AF65-F5344CB8AC3E}">
        <p14:creationId xmlns:p14="http://schemas.microsoft.com/office/powerpoint/2010/main" val="149359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Competencies</a:t>
            </a:r>
            <a:endParaRPr lang="en-US" dirty="0"/>
          </a:p>
        </p:txBody>
      </p:sp>
      <p:sp>
        <p:nvSpPr>
          <p:cNvPr id="2" name="Content Placeholder 1"/>
          <p:cNvSpPr>
            <a:spLocks noGrp="1"/>
          </p:cNvSpPr>
          <p:nvPr>
            <p:ph sz="half" idx="1"/>
          </p:nvPr>
        </p:nvSpPr>
        <p:spPr>
          <a:xfrm>
            <a:off x="1233278" y="1828800"/>
            <a:ext cx="9585533" cy="762000"/>
          </a:xfrm>
        </p:spPr>
        <p:txBody>
          <a:bodyPr>
            <a:normAutofit fontScale="85000" lnSpcReduction="20000"/>
          </a:bodyPr>
          <a:lstStyle/>
          <a:p>
            <a:r>
              <a:rPr lang="en-US" dirty="0" smtClean="0"/>
              <a:t>How to conduct research using databases </a:t>
            </a:r>
          </a:p>
          <a:p>
            <a:r>
              <a:rPr lang="en-US" dirty="0" smtClean="0"/>
              <a:t>How to identify an argument as it relates to a specific controversy </a:t>
            </a:r>
            <a:endParaRPr lang="en-US" dirty="0" smtClean="0"/>
          </a:p>
          <a:p>
            <a:endParaRPr lang="en-US" dirty="0"/>
          </a:p>
        </p:txBody>
      </p:sp>
      <p:pic>
        <p:nvPicPr>
          <p:cNvPr id="3" name="Picture 2" descr="Unknown-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12" y="3124200"/>
            <a:ext cx="8855242" cy="2743200"/>
          </a:xfrm>
          <a:prstGeom prst="rect">
            <a:avLst/>
          </a:prstGeom>
        </p:spPr>
      </p:pic>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Step 1: </a:t>
            </a:r>
            <a:r>
              <a:rPr lang="en-US" dirty="0" smtClean="0"/>
              <a:t>Collect data </a:t>
            </a:r>
            <a:endParaRPr lang="en-US" dirty="0"/>
          </a:p>
        </p:txBody>
      </p:sp>
      <p:pic>
        <p:nvPicPr>
          <p:cNvPr id="3" name="Content Placeholder 2" descr="Screen Shot 2016-04-17 at 2.30.26 PM.png"/>
          <p:cNvPicPr>
            <a:picLocks noGrp="1" noChangeAspect="1"/>
          </p:cNvPicPr>
          <p:nvPr>
            <p:ph sz="half" idx="2"/>
          </p:nvPr>
        </p:nvPicPr>
        <p:blipFill>
          <a:blip r:embed="rId3">
            <a:extLst>
              <a:ext uri="{28A0092B-C50C-407E-A947-70E740481C1C}">
                <a14:useLocalDpi xmlns:a14="http://schemas.microsoft.com/office/drawing/2010/main" val="0"/>
              </a:ext>
            </a:extLst>
          </a:blip>
          <a:srcRect t="16415" b="16415"/>
          <a:stretch>
            <a:fillRect/>
          </a:stretch>
        </p:blipFill>
        <p:spPr>
          <a:xfrm>
            <a:off x="1217613" y="1676400"/>
            <a:ext cx="10134600" cy="4724400"/>
          </a:xfrm>
        </p:spPr>
      </p:pic>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Step two: Create a Google tour </a:t>
            </a:r>
            <a:endParaRPr lang="en-US" dirty="0"/>
          </a:p>
        </p:txBody>
      </p:sp>
      <p:pic>
        <p:nvPicPr>
          <p:cNvPr id="2" name="Picture 1" descr="Screen Shot 2016-04-17 at 5.43.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2" y="1600250"/>
            <a:ext cx="8534400" cy="5243561"/>
          </a:xfrm>
          <a:prstGeom prst="rect">
            <a:avLst/>
          </a:prstGeom>
        </p:spPr>
      </p:pic>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Step Three: complete fields</a:t>
            </a:r>
            <a:endParaRPr lang="en-US" dirty="0"/>
          </a:p>
        </p:txBody>
      </p:sp>
      <p:pic>
        <p:nvPicPr>
          <p:cNvPr id="3" name="Picture 2" descr="Screen Shot 2016-04-17 at 2.46.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012" y="2209800"/>
            <a:ext cx="7161212" cy="3995336"/>
          </a:xfrm>
          <a:prstGeom prst="rect">
            <a:avLst/>
          </a:prstGeom>
        </p:spPr>
      </p:pic>
    </p:spTree>
    <p:extLst>
      <p:ext uri="{BB962C8B-B14F-4D97-AF65-F5344CB8AC3E}">
        <p14:creationId xmlns:p14="http://schemas.microsoft.com/office/powerpoint/2010/main" val="81675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Step Three, </a:t>
            </a:r>
            <a:r>
              <a:rPr lang="en-US" dirty="0" err="1" smtClean="0"/>
              <a:t>Con’t</a:t>
            </a:r>
            <a:r>
              <a:rPr lang="en-US" dirty="0" smtClean="0"/>
              <a:t>: Link to sources</a:t>
            </a:r>
            <a:endParaRPr lang="en-US" dirty="0"/>
          </a:p>
        </p:txBody>
      </p:sp>
      <p:pic>
        <p:nvPicPr>
          <p:cNvPr id="2" name="Picture 1" descr="Screen Shot 2016-04-17 at 5.48.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12" y="1752600"/>
            <a:ext cx="3387191" cy="4769082"/>
          </a:xfrm>
          <a:prstGeom prst="rect">
            <a:avLst/>
          </a:prstGeom>
        </p:spPr>
      </p:pic>
      <p:pic>
        <p:nvPicPr>
          <p:cNvPr id="4" name="Picture 3" descr="Screen Shot 2016-04-17 at 2.50.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412" y="2286000"/>
            <a:ext cx="5867400" cy="3352800"/>
          </a:xfrm>
          <a:prstGeom prst="rect">
            <a:avLst/>
          </a:prstGeom>
        </p:spPr>
      </p:pic>
    </p:spTree>
    <p:extLst>
      <p:ext uri="{BB962C8B-B14F-4D97-AF65-F5344CB8AC3E}">
        <p14:creationId xmlns:p14="http://schemas.microsoft.com/office/powerpoint/2010/main" val="182221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smtClean="0"/>
              <a:t>Step FOUR: Save and Share</a:t>
            </a:r>
            <a:endParaRPr lang="en-US" dirty="0"/>
          </a:p>
        </p:txBody>
      </p:sp>
      <p:pic>
        <p:nvPicPr>
          <p:cNvPr id="3" name="Picture 2" descr="Screen Shot 2016-04-17 at 6.18.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12" y="2286000"/>
            <a:ext cx="5798467" cy="2674937"/>
          </a:xfrm>
          <a:prstGeom prst="rect">
            <a:avLst/>
          </a:prstGeom>
        </p:spPr>
      </p:pic>
    </p:spTree>
    <p:extLst>
      <p:ext uri="{BB962C8B-B14F-4D97-AF65-F5344CB8AC3E}">
        <p14:creationId xmlns:p14="http://schemas.microsoft.com/office/powerpoint/2010/main" val="76021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821</Words>
  <Application>Microsoft Macintosh PowerPoint</Application>
  <PresentationFormat>Custom</PresentationFormat>
  <Paragraphs>48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Continental World 16x9</vt:lpstr>
      <vt:lpstr>“mapping” the controversy </vt:lpstr>
      <vt:lpstr>Learning Objectives </vt:lpstr>
      <vt:lpstr>Necessary Tools </vt:lpstr>
      <vt:lpstr>Competencies</vt:lpstr>
      <vt:lpstr>Step 1: Collect data </vt:lpstr>
      <vt:lpstr>Step two: Create a Google tour </vt:lpstr>
      <vt:lpstr>Step Three: complete fields</vt:lpstr>
      <vt:lpstr>Step Three, Con’t: Link to sources</vt:lpstr>
      <vt:lpstr>Step FOUR: Save and Share</vt:lpstr>
      <vt:lpstr>Example artifact: Open carry</vt:lpstr>
      <vt:lpstr>Assessment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Rhiannon Goad</cp:lastModifiedBy>
  <cp:revision>14</cp:revision>
  <dcterms:created xsi:type="dcterms:W3CDTF">2014-04-17T22:21:55Z</dcterms:created>
  <dcterms:modified xsi:type="dcterms:W3CDTF">2016-04-17T23:59:23Z</dcterms:modified>
</cp:coreProperties>
</file>